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3" r:id="rId3"/>
    <p:sldMasterId id="2147483695" r:id="rId4"/>
  </p:sldMasterIdLst>
  <p:notesMasterIdLst>
    <p:notesMasterId r:id="rId17"/>
  </p:notesMasterIdLst>
  <p:handoutMasterIdLst>
    <p:handoutMasterId r:id="rId18"/>
  </p:handoutMasterIdLst>
  <p:sldIdLst>
    <p:sldId id="658" r:id="rId5"/>
    <p:sldId id="937" r:id="rId6"/>
    <p:sldId id="939" r:id="rId7"/>
    <p:sldId id="948" r:id="rId8"/>
    <p:sldId id="938" r:id="rId9"/>
    <p:sldId id="950" r:id="rId10"/>
    <p:sldId id="949" r:id="rId11"/>
    <p:sldId id="951" r:id="rId12"/>
    <p:sldId id="900" r:id="rId13"/>
    <p:sldId id="952" r:id="rId14"/>
    <p:sldId id="256" r:id="rId15"/>
    <p:sldId id="945" r:id="rId16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0699EC6-7B0E-4C11-BD76-99A1BBAE3A5C}">
          <p14:sldIdLst>
            <p14:sldId id="658"/>
            <p14:sldId id="937"/>
            <p14:sldId id="939"/>
            <p14:sldId id="948"/>
            <p14:sldId id="938"/>
            <p14:sldId id="950"/>
            <p14:sldId id="949"/>
            <p14:sldId id="951"/>
            <p14:sldId id="900"/>
            <p14:sldId id="952"/>
            <p14:sldId id="256"/>
            <p14:sldId id="9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21" userDrawn="1">
          <p15:clr>
            <a:srgbClr val="A4A3A4"/>
          </p15:clr>
        </p15:guide>
        <p15:guide id="2" pos="35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FFB612"/>
    <a:srgbClr val="001334"/>
    <a:srgbClr val="001C3A"/>
    <a:srgbClr val="002147"/>
    <a:srgbClr val="DC0451"/>
    <a:srgbClr val="F9FDFF"/>
    <a:srgbClr val="5B9BD5"/>
    <a:srgbClr val="6ACEE3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88" autoAdjust="0"/>
    <p:restoredTop sz="96283" autoAdjust="0"/>
  </p:normalViewPr>
  <p:slideViewPr>
    <p:cSldViewPr snapToGrid="0">
      <p:cViewPr varScale="1">
        <p:scale>
          <a:sx n="61" d="100"/>
          <a:sy n="61" d="100"/>
        </p:scale>
        <p:origin x="90" y="1110"/>
      </p:cViewPr>
      <p:guideLst>
        <p:guide orient="horz" pos="1321"/>
        <p:guide pos="35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00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E4B760-7EE8-4AA7-A422-C3C95EE9D046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6F2F0A7-968C-4E53-938B-D1802DD85E79}">
      <dgm:prSet/>
      <dgm:spPr/>
      <dgm:t>
        <a:bodyPr/>
        <a:lstStyle/>
        <a:p>
          <a:r>
            <a:rPr lang="en-GB">
              <a:solidFill>
                <a:schemeClr val="bg1"/>
              </a:solidFill>
              <a:latin typeface="Century Gothic" panose="020B0502020202020204" pitchFamily="34" charset="0"/>
            </a:rPr>
            <a:t>Cybersecurity Practitioner</a:t>
          </a:r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0A3759DB-F2FC-4A47-8E03-82BD1F4629DA}" type="parTrans" cxnId="{144406D7-1807-4AF2-829C-7DD0C43DAB41}">
      <dgm:prSet/>
      <dgm:spPr/>
      <dgm:t>
        <a:bodyPr/>
        <a:lstStyle/>
        <a:p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B271A5EF-7F3C-4639-B5C5-8CC8018E01F5}" type="sibTrans" cxnId="{144406D7-1807-4AF2-829C-7DD0C43DAB41}">
      <dgm:prSet/>
      <dgm:spPr/>
      <dgm:t>
        <a:bodyPr/>
        <a:lstStyle/>
        <a:p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EF795949-CB64-4165-9605-4072C4618B1B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  <a:latin typeface="Century Gothic" panose="020B0502020202020204" pitchFamily="34" charset="0"/>
            </a:rPr>
            <a:t>Data Science Analyst</a:t>
          </a:r>
          <a:endParaRPr lang="en-US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4335EBFC-44E3-4693-8CBF-380FAE851551}" type="parTrans" cxnId="{6FDF295D-FB50-4E6F-88F7-BCCA1F96C042}">
      <dgm:prSet/>
      <dgm:spPr/>
      <dgm:t>
        <a:bodyPr/>
        <a:lstStyle/>
        <a:p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A311B6A1-E31E-4D55-B9A7-05DB15926C1A}" type="sibTrans" cxnId="{6FDF295D-FB50-4E6F-88F7-BCCA1F96C042}">
      <dgm:prSet/>
      <dgm:spPr/>
      <dgm:t>
        <a:bodyPr/>
        <a:lstStyle/>
        <a:p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86FB0DED-F7FE-4DE5-9982-1FAB2C1CEACA}">
      <dgm:prSet/>
      <dgm:spPr/>
      <dgm:t>
        <a:bodyPr/>
        <a:lstStyle/>
        <a:p>
          <a:r>
            <a:rPr lang="en-GB">
              <a:solidFill>
                <a:schemeClr val="bg1"/>
              </a:solidFill>
              <a:latin typeface="Century Gothic" panose="020B0502020202020204" pitchFamily="34" charset="0"/>
            </a:rPr>
            <a:t>AI Software Developer</a:t>
          </a:r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03030852-84CA-4094-963B-C4A509C2DB8A}" type="parTrans" cxnId="{7B569699-60C2-4EFC-8B86-5ED8B92B0035}">
      <dgm:prSet/>
      <dgm:spPr/>
      <dgm:t>
        <a:bodyPr/>
        <a:lstStyle/>
        <a:p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1FB4BF3B-BADF-4F9E-AB46-C94C2AD3FF15}" type="sibTrans" cxnId="{7B569699-60C2-4EFC-8B86-5ED8B92B0035}">
      <dgm:prSet/>
      <dgm:spPr/>
      <dgm:t>
        <a:bodyPr/>
        <a:lstStyle/>
        <a:p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233E8CEA-5C82-470B-894C-40A9B01122E3}">
      <dgm:prSet/>
      <dgm:spPr/>
      <dgm:t>
        <a:bodyPr/>
        <a:lstStyle/>
        <a:p>
          <a:r>
            <a:rPr lang="en-GB">
              <a:solidFill>
                <a:schemeClr val="bg1"/>
              </a:solidFill>
              <a:latin typeface="Century Gothic" panose="020B0502020202020204" pitchFamily="34" charset="0"/>
            </a:rPr>
            <a:t>Cloud Administrator</a:t>
          </a:r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8BAF8199-3115-4105-8DD6-B8E6B87635B3}" type="parTrans" cxnId="{8E7EF2AF-08D2-42AE-A68A-22951495D815}">
      <dgm:prSet/>
      <dgm:spPr/>
      <dgm:t>
        <a:bodyPr/>
        <a:lstStyle/>
        <a:p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3DEE1954-5C0B-4CF1-92C3-A622CDF7ACBA}" type="sibTrans" cxnId="{8E7EF2AF-08D2-42AE-A68A-22951495D815}">
      <dgm:prSet/>
      <dgm:spPr/>
      <dgm:t>
        <a:bodyPr/>
        <a:lstStyle/>
        <a:p>
          <a:endParaRPr lang="en-US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D39C9FC5-3F08-4F35-B1D8-3541B94D228E}" type="pres">
      <dgm:prSet presAssocID="{D9E4B760-7EE8-4AA7-A422-C3C95EE9D046}" presName="root" presStyleCnt="0">
        <dgm:presLayoutVars>
          <dgm:dir/>
          <dgm:resizeHandles val="exact"/>
        </dgm:presLayoutVars>
      </dgm:prSet>
      <dgm:spPr/>
    </dgm:pt>
    <dgm:pt modelId="{C760D5E2-8783-41AF-9349-5FD35FAFF1CD}" type="pres">
      <dgm:prSet presAssocID="{16F2F0A7-968C-4E53-938B-D1802DD85E79}" presName="compNode" presStyleCnt="0"/>
      <dgm:spPr/>
    </dgm:pt>
    <dgm:pt modelId="{FDBC2413-1379-40B9-856F-FE89D9C922A3}" type="pres">
      <dgm:prSet presAssocID="{16F2F0A7-968C-4E53-938B-D1802DD85E7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31BB4420-A066-44C7-97D7-02D8E51527BF}" type="pres">
      <dgm:prSet presAssocID="{16F2F0A7-968C-4E53-938B-D1802DD85E79}" presName="spaceRect" presStyleCnt="0"/>
      <dgm:spPr/>
    </dgm:pt>
    <dgm:pt modelId="{DD726D3F-9FC9-427C-B4AB-0ABC3F4F3FA4}" type="pres">
      <dgm:prSet presAssocID="{16F2F0A7-968C-4E53-938B-D1802DD85E79}" presName="textRect" presStyleLbl="revTx" presStyleIdx="0" presStyleCnt="4">
        <dgm:presLayoutVars>
          <dgm:chMax val="1"/>
          <dgm:chPref val="1"/>
        </dgm:presLayoutVars>
      </dgm:prSet>
      <dgm:spPr/>
    </dgm:pt>
    <dgm:pt modelId="{39219B58-5330-4AB5-B714-B7053BEE3568}" type="pres">
      <dgm:prSet presAssocID="{B271A5EF-7F3C-4639-B5C5-8CC8018E01F5}" presName="sibTrans" presStyleCnt="0"/>
      <dgm:spPr/>
    </dgm:pt>
    <dgm:pt modelId="{96F0DF00-7F5E-4303-AFAC-9B98895EFE16}" type="pres">
      <dgm:prSet presAssocID="{EF795949-CB64-4165-9605-4072C4618B1B}" presName="compNode" presStyleCnt="0"/>
      <dgm:spPr/>
    </dgm:pt>
    <dgm:pt modelId="{C4B42B82-14E4-4AB1-9EBC-BD2F66C60769}" type="pres">
      <dgm:prSet presAssocID="{EF795949-CB64-4165-9605-4072C4618B1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FC3FC26B-B5A9-4560-9EA9-FB00812F317A}" type="pres">
      <dgm:prSet presAssocID="{EF795949-CB64-4165-9605-4072C4618B1B}" presName="spaceRect" presStyleCnt="0"/>
      <dgm:spPr/>
    </dgm:pt>
    <dgm:pt modelId="{078FDB79-EC1D-4170-8D98-D30EC3F8A914}" type="pres">
      <dgm:prSet presAssocID="{EF795949-CB64-4165-9605-4072C4618B1B}" presName="textRect" presStyleLbl="revTx" presStyleIdx="1" presStyleCnt="4">
        <dgm:presLayoutVars>
          <dgm:chMax val="1"/>
          <dgm:chPref val="1"/>
        </dgm:presLayoutVars>
      </dgm:prSet>
      <dgm:spPr/>
    </dgm:pt>
    <dgm:pt modelId="{52F9CD79-CC89-43C2-996D-55A9A72133BF}" type="pres">
      <dgm:prSet presAssocID="{A311B6A1-E31E-4D55-B9A7-05DB15926C1A}" presName="sibTrans" presStyleCnt="0"/>
      <dgm:spPr/>
    </dgm:pt>
    <dgm:pt modelId="{6A55FC31-6F81-4943-A3D5-8274D738F0E2}" type="pres">
      <dgm:prSet presAssocID="{86FB0DED-F7FE-4DE5-9982-1FAB2C1CEACA}" presName="compNode" presStyleCnt="0"/>
      <dgm:spPr/>
    </dgm:pt>
    <dgm:pt modelId="{D7FFDB84-CFCB-4AAC-A8BE-420B88E64B0B}" type="pres">
      <dgm:prSet presAssocID="{86FB0DED-F7FE-4DE5-9982-1FAB2C1CEAC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BE30E899-9E4F-4D7B-AA56-637D54411504}" type="pres">
      <dgm:prSet presAssocID="{86FB0DED-F7FE-4DE5-9982-1FAB2C1CEACA}" presName="spaceRect" presStyleCnt="0"/>
      <dgm:spPr/>
    </dgm:pt>
    <dgm:pt modelId="{8E36C3EB-B962-4645-8B75-272CBF89A1A5}" type="pres">
      <dgm:prSet presAssocID="{86FB0DED-F7FE-4DE5-9982-1FAB2C1CEACA}" presName="textRect" presStyleLbl="revTx" presStyleIdx="2" presStyleCnt="4">
        <dgm:presLayoutVars>
          <dgm:chMax val="1"/>
          <dgm:chPref val="1"/>
        </dgm:presLayoutVars>
      </dgm:prSet>
      <dgm:spPr/>
    </dgm:pt>
    <dgm:pt modelId="{AC3E22C8-7D53-4668-9002-4B9C7618E5D2}" type="pres">
      <dgm:prSet presAssocID="{1FB4BF3B-BADF-4F9E-AB46-C94C2AD3FF15}" presName="sibTrans" presStyleCnt="0"/>
      <dgm:spPr/>
    </dgm:pt>
    <dgm:pt modelId="{E9EA5B0B-00FB-460B-A43C-5D045E9DDA2C}" type="pres">
      <dgm:prSet presAssocID="{233E8CEA-5C82-470B-894C-40A9B01122E3}" presName="compNode" presStyleCnt="0"/>
      <dgm:spPr/>
    </dgm:pt>
    <dgm:pt modelId="{1D3C53E0-01E6-45BB-BC97-4FB0BBCA696D}" type="pres">
      <dgm:prSet presAssocID="{233E8CEA-5C82-470B-894C-40A9B01122E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"/>
        </a:ext>
      </dgm:extLst>
    </dgm:pt>
    <dgm:pt modelId="{C067CDDA-73AC-4752-907F-829E66B5D1B3}" type="pres">
      <dgm:prSet presAssocID="{233E8CEA-5C82-470B-894C-40A9B01122E3}" presName="spaceRect" presStyleCnt="0"/>
      <dgm:spPr/>
    </dgm:pt>
    <dgm:pt modelId="{9A40B002-00CB-485E-89F0-7AECBEC5EB52}" type="pres">
      <dgm:prSet presAssocID="{233E8CEA-5C82-470B-894C-40A9B01122E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E64C631-B37B-4980-8269-20957181A4BB}" type="presOf" srcId="{16F2F0A7-968C-4E53-938B-D1802DD85E79}" destId="{DD726D3F-9FC9-427C-B4AB-0ABC3F4F3FA4}" srcOrd="0" destOrd="0" presId="urn:microsoft.com/office/officeart/2018/2/layout/IconLabelList"/>
    <dgm:cxn modelId="{6FDF295D-FB50-4E6F-88F7-BCCA1F96C042}" srcId="{D9E4B760-7EE8-4AA7-A422-C3C95EE9D046}" destId="{EF795949-CB64-4165-9605-4072C4618B1B}" srcOrd="1" destOrd="0" parTransId="{4335EBFC-44E3-4693-8CBF-380FAE851551}" sibTransId="{A311B6A1-E31E-4D55-B9A7-05DB15926C1A}"/>
    <dgm:cxn modelId="{E60FC058-D9B1-40A8-B6F9-535D1DF5A0EC}" type="presOf" srcId="{D9E4B760-7EE8-4AA7-A422-C3C95EE9D046}" destId="{D39C9FC5-3F08-4F35-B1D8-3541B94D228E}" srcOrd="0" destOrd="0" presId="urn:microsoft.com/office/officeart/2018/2/layout/IconLabelList"/>
    <dgm:cxn modelId="{7B569699-60C2-4EFC-8B86-5ED8B92B0035}" srcId="{D9E4B760-7EE8-4AA7-A422-C3C95EE9D046}" destId="{86FB0DED-F7FE-4DE5-9982-1FAB2C1CEACA}" srcOrd="2" destOrd="0" parTransId="{03030852-84CA-4094-963B-C4A509C2DB8A}" sibTransId="{1FB4BF3B-BADF-4F9E-AB46-C94C2AD3FF15}"/>
    <dgm:cxn modelId="{0417F89D-7D40-49A6-9072-8BEBAC2DB24F}" type="presOf" srcId="{233E8CEA-5C82-470B-894C-40A9B01122E3}" destId="{9A40B002-00CB-485E-89F0-7AECBEC5EB52}" srcOrd="0" destOrd="0" presId="urn:microsoft.com/office/officeart/2018/2/layout/IconLabelList"/>
    <dgm:cxn modelId="{8E7EF2AF-08D2-42AE-A68A-22951495D815}" srcId="{D9E4B760-7EE8-4AA7-A422-C3C95EE9D046}" destId="{233E8CEA-5C82-470B-894C-40A9B01122E3}" srcOrd="3" destOrd="0" parTransId="{8BAF8199-3115-4105-8DD6-B8E6B87635B3}" sibTransId="{3DEE1954-5C0B-4CF1-92C3-A622CDF7ACBA}"/>
    <dgm:cxn modelId="{BDC674D3-E3C9-4F54-B57B-B23E605FA126}" type="presOf" srcId="{86FB0DED-F7FE-4DE5-9982-1FAB2C1CEACA}" destId="{8E36C3EB-B962-4645-8B75-272CBF89A1A5}" srcOrd="0" destOrd="0" presId="urn:microsoft.com/office/officeart/2018/2/layout/IconLabelList"/>
    <dgm:cxn modelId="{144406D7-1807-4AF2-829C-7DD0C43DAB41}" srcId="{D9E4B760-7EE8-4AA7-A422-C3C95EE9D046}" destId="{16F2F0A7-968C-4E53-938B-D1802DD85E79}" srcOrd="0" destOrd="0" parTransId="{0A3759DB-F2FC-4A47-8E03-82BD1F4629DA}" sibTransId="{B271A5EF-7F3C-4639-B5C5-8CC8018E01F5}"/>
    <dgm:cxn modelId="{987C8AEA-A023-44A5-9AEF-21A94105838E}" type="presOf" srcId="{EF795949-CB64-4165-9605-4072C4618B1B}" destId="{078FDB79-EC1D-4170-8D98-D30EC3F8A914}" srcOrd="0" destOrd="0" presId="urn:microsoft.com/office/officeart/2018/2/layout/IconLabelList"/>
    <dgm:cxn modelId="{C37A26BF-A07E-4F36-B41E-FF6D14D506D2}" type="presParOf" srcId="{D39C9FC5-3F08-4F35-B1D8-3541B94D228E}" destId="{C760D5E2-8783-41AF-9349-5FD35FAFF1CD}" srcOrd="0" destOrd="0" presId="urn:microsoft.com/office/officeart/2018/2/layout/IconLabelList"/>
    <dgm:cxn modelId="{CF026F52-6609-4A21-9A33-2595F8EF565F}" type="presParOf" srcId="{C760D5E2-8783-41AF-9349-5FD35FAFF1CD}" destId="{FDBC2413-1379-40B9-856F-FE89D9C922A3}" srcOrd="0" destOrd="0" presId="urn:microsoft.com/office/officeart/2018/2/layout/IconLabelList"/>
    <dgm:cxn modelId="{3699B5A6-E461-4EC9-86E9-94773ECB5A61}" type="presParOf" srcId="{C760D5E2-8783-41AF-9349-5FD35FAFF1CD}" destId="{31BB4420-A066-44C7-97D7-02D8E51527BF}" srcOrd="1" destOrd="0" presId="urn:microsoft.com/office/officeart/2018/2/layout/IconLabelList"/>
    <dgm:cxn modelId="{39A77E5B-825C-4A3F-914B-1F68E1ED9ED2}" type="presParOf" srcId="{C760D5E2-8783-41AF-9349-5FD35FAFF1CD}" destId="{DD726D3F-9FC9-427C-B4AB-0ABC3F4F3FA4}" srcOrd="2" destOrd="0" presId="urn:microsoft.com/office/officeart/2018/2/layout/IconLabelList"/>
    <dgm:cxn modelId="{5B5348E4-50E1-45C1-A280-9818A493766D}" type="presParOf" srcId="{D39C9FC5-3F08-4F35-B1D8-3541B94D228E}" destId="{39219B58-5330-4AB5-B714-B7053BEE3568}" srcOrd="1" destOrd="0" presId="urn:microsoft.com/office/officeart/2018/2/layout/IconLabelList"/>
    <dgm:cxn modelId="{A8E7C929-4F11-4B30-968A-810BD255ACDB}" type="presParOf" srcId="{D39C9FC5-3F08-4F35-B1D8-3541B94D228E}" destId="{96F0DF00-7F5E-4303-AFAC-9B98895EFE16}" srcOrd="2" destOrd="0" presId="urn:microsoft.com/office/officeart/2018/2/layout/IconLabelList"/>
    <dgm:cxn modelId="{B72B4B6E-0114-4336-A6F7-602DD4BC457D}" type="presParOf" srcId="{96F0DF00-7F5E-4303-AFAC-9B98895EFE16}" destId="{C4B42B82-14E4-4AB1-9EBC-BD2F66C60769}" srcOrd="0" destOrd="0" presId="urn:microsoft.com/office/officeart/2018/2/layout/IconLabelList"/>
    <dgm:cxn modelId="{8C61B65B-BEAD-4400-AF7C-1546F30DECF9}" type="presParOf" srcId="{96F0DF00-7F5E-4303-AFAC-9B98895EFE16}" destId="{FC3FC26B-B5A9-4560-9EA9-FB00812F317A}" srcOrd="1" destOrd="0" presId="urn:microsoft.com/office/officeart/2018/2/layout/IconLabelList"/>
    <dgm:cxn modelId="{4B0A2232-3284-45BF-899A-84CF8C6F522D}" type="presParOf" srcId="{96F0DF00-7F5E-4303-AFAC-9B98895EFE16}" destId="{078FDB79-EC1D-4170-8D98-D30EC3F8A914}" srcOrd="2" destOrd="0" presId="urn:microsoft.com/office/officeart/2018/2/layout/IconLabelList"/>
    <dgm:cxn modelId="{6D8E2049-B07D-4F6F-8A87-73CF31976DF5}" type="presParOf" srcId="{D39C9FC5-3F08-4F35-B1D8-3541B94D228E}" destId="{52F9CD79-CC89-43C2-996D-55A9A72133BF}" srcOrd="3" destOrd="0" presId="urn:microsoft.com/office/officeart/2018/2/layout/IconLabelList"/>
    <dgm:cxn modelId="{79AB8726-12D9-4C1F-B06F-ADB7C19B4AF9}" type="presParOf" srcId="{D39C9FC5-3F08-4F35-B1D8-3541B94D228E}" destId="{6A55FC31-6F81-4943-A3D5-8274D738F0E2}" srcOrd="4" destOrd="0" presId="urn:microsoft.com/office/officeart/2018/2/layout/IconLabelList"/>
    <dgm:cxn modelId="{BC0379C5-4C2A-4C04-8988-D379B2AF87DF}" type="presParOf" srcId="{6A55FC31-6F81-4943-A3D5-8274D738F0E2}" destId="{D7FFDB84-CFCB-4AAC-A8BE-420B88E64B0B}" srcOrd="0" destOrd="0" presId="urn:microsoft.com/office/officeart/2018/2/layout/IconLabelList"/>
    <dgm:cxn modelId="{DAE19B78-89C9-4724-9592-79662E8DF645}" type="presParOf" srcId="{6A55FC31-6F81-4943-A3D5-8274D738F0E2}" destId="{BE30E899-9E4F-4D7B-AA56-637D54411504}" srcOrd="1" destOrd="0" presId="urn:microsoft.com/office/officeart/2018/2/layout/IconLabelList"/>
    <dgm:cxn modelId="{F4A111E2-D982-457E-80D9-CBBAE09F8E54}" type="presParOf" srcId="{6A55FC31-6F81-4943-A3D5-8274D738F0E2}" destId="{8E36C3EB-B962-4645-8B75-272CBF89A1A5}" srcOrd="2" destOrd="0" presId="urn:microsoft.com/office/officeart/2018/2/layout/IconLabelList"/>
    <dgm:cxn modelId="{3B921138-0AF9-4EFF-A9E2-768AA7EA9E5F}" type="presParOf" srcId="{D39C9FC5-3F08-4F35-B1D8-3541B94D228E}" destId="{AC3E22C8-7D53-4668-9002-4B9C7618E5D2}" srcOrd="5" destOrd="0" presId="urn:microsoft.com/office/officeart/2018/2/layout/IconLabelList"/>
    <dgm:cxn modelId="{169ABB85-333B-47F7-9238-71170452B7F7}" type="presParOf" srcId="{D39C9FC5-3F08-4F35-B1D8-3541B94D228E}" destId="{E9EA5B0B-00FB-460B-A43C-5D045E9DDA2C}" srcOrd="6" destOrd="0" presId="urn:microsoft.com/office/officeart/2018/2/layout/IconLabelList"/>
    <dgm:cxn modelId="{B94B5B7E-EF85-4F0E-AC23-2FB67AD2D7F1}" type="presParOf" srcId="{E9EA5B0B-00FB-460B-A43C-5D045E9DDA2C}" destId="{1D3C53E0-01E6-45BB-BC97-4FB0BBCA696D}" srcOrd="0" destOrd="0" presId="urn:microsoft.com/office/officeart/2018/2/layout/IconLabelList"/>
    <dgm:cxn modelId="{896C70D0-0880-462B-AB74-595A88F45401}" type="presParOf" srcId="{E9EA5B0B-00FB-460B-A43C-5D045E9DDA2C}" destId="{C067CDDA-73AC-4752-907F-829E66B5D1B3}" srcOrd="1" destOrd="0" presId="urn:microsoft.com/office/officeart/2018/2/layout/IconLabelList"/>
    <dgm:cxn modelId="{2CAAC82F-6AC7-46FD-9BA3-F2C08C28F2F9}" type="presParOf" srcId="{E9EA5B0B-00FB-460B-A43C-5D045E9DDA2C}" destId="{9A40B002-00CB-485E-89F0-7AECBEC5EB5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C2413-1379-40B9-856F-FE89D9C922A3}">
      <dsp:nvSpPr>
        <dsp:cNvPr id="0" name=""/>
        <dsp:cNvSpPr/>
      </dsp:nvSpPr>
      <dsp:spPr>
        <a:xfrm>
          <a:off x="1138979" y="1203549"/>
          <a:ext cx="932563" cy="9325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726D3F-9FC9-427C-B4AB-0ABC3F4F3FA4}">
      <dsp:nvSpPr>
        <dsp:cNvPr id="0" name=""/>
        <dsp:cNvSpPr/>
      </dsp:nvSpPr>
      <dsp:spPr>
        <a:xfrm>
          <a:off x="569079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bg1"/>
              </a:solidFill>
              <a:latin typeface="Century Gothic" panose="020B0502020202020204" pitchFamily="34" charset="0"/>
            </a:rPr>
            <a:t>Cybersecurity Practitioner</a:t>
          </a:r>
          <a:endParaRPr lang="en-US" sz="2400" kern="120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569079" y="2427788"/>
        <a:ext cx="2072362" cy="720000"/>
      </dsp:txXfrm>
    </dsp:sp>
    <dsp:sp modelId="{C4B42B82-14E4-4AB1-9EBC-BD2F66C60769}">
      <dsp:nvSpPr>
        <dsp:cNvPr id="0" name=""/>
        <dsp:cNvSpPr/>
      </dsp:nvSpPr>
      <dsp:spPr>
        <a:xfrm>
          <a:off x="3574005" y="1203549"/>
          <a:ext cx="932563" cy="9325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FDB79-EC1D-4170-8D98-D30EC3F8A914}">
      <dsp:nvSpPr>
        <dsp:cNvPr id="0" name=""/>
        <dsp:cNvSpPr/>
      </dsp:nvSpPr>
      <dsp:spPr>
        <a:xfrm>
          <a:off x="3004105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  <a:latin typeface="Century Gothic" panose="020B0502020202020204" pitchFamily="34" charset="0"/>
            </a:rPr>
            <a:t>Data Science Analyst</a:t>
          </a:r>
          <a:endParaRPr lang="en-US" sz="2400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3004105" y="2427788"/>
        <a:ext cx="2072362" cy="720000"/>
      </dsp:txXfrm>
    </dsp:sp>
    <dsp:sp modelId="{D7FFDB84-CFCB-4AAC-A8BE-420B88E64B0B}">
      <dsp:nvSpPr>
        <dsp:cNvPr id="0" name=""/>
        <dsp:cNvSpPr/>
      </dsp:nvSpPr>
      <dsp:spPr>
        <a:xfrm>
          <a:off x="6009031" y="1203549"/>
          <a:ext cx="932563" cy="9325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6C3EB-B962-4645-8B75-272CBF89A1A5}">
      <dsp:nvSpPr>
        <dsp:cNvPr id="0" name=""/>
        <dsp:cNvSpPr/>
      </dsp:nvSpPr>
      <dsp:spPr>
        <a:xfrm>
          <a:off x="5439131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bg1"/>
              </a:solidFill>
              <a:latin typeface="Century Gothic" panose="020B0502020202020204" pitchFamily="34" charset="0"/>
            </a:rPr>
            <a:t>AI Software Developer</a:t>
          </a:r>
          <a:endParaRPr lang="en-US" sz="2400" kern="120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5439131" y="2427788"/>
        <a:ext cx="2072362" cy="720000"/>
      </dsp:txXfrm>
    </dsp:sp>
    <dsp:sp modelId="{1D3C53E0-01E6-45BB-BC97-4FB0BBCA696D}">
      <dsp:nvSpPr>
        <dsp:cNvPr id="0" name=""/>
        <dsp:cNvSpPr/>
      </dsp:nvSpPr>
      <dsp:spPr>
        <a:xfrm>
          <a:off x="8444057" y="1203549"/>
          <a:ext cx="932563" cy="9325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40B002-00CB-485E-89F0-7AECBEC5EB52}">
      <dsp:nvSpPr>
        <dsp:cNvPr id="0" name=""/>
        <dsp:cNvSpPr/>
      </dsp:nvSpPr>
      <dsp:spPr>
        <a:xfrm>
          <a:off x="7874157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bg1"/>
              </a:solidFill>
              <a:latin typeface="Century Gothic" panose="020B0502020202020204" pitchFamily="34" charset="0"/>
            </a:rPr>
            <a:t>Cloud Administrator</a:t>
          </a:r>
          <a:endParaRPr lang="en-US" sz="2400" kern="120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7874157" y="2427788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1B5CA6-F852-AF21-1943-E809B875E5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5E023-AC8C-EBBE-6905-792AA2B541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FB1A35-6E67-46B5-90FF-3B358871F629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2F0279-61B8-181E-BBAC-B29E8AD967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10CCD7-CE2E-83DF-E016-182B547C21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3D5DC-EAF6-4F5E-B4A3-A2305E43F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84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4F207-A5EF-498E-AD1E-2C6AC6EE00E1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80004"/>
            <a:ext cx="5618480" cy="3665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81BF1-E76D-4F10-AAEC-BED679B3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70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F81BF1-E76D-4F10-AAEC-BED679B397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61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32931-53B0-84B5-B672-C1E4E194F1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D92FD-9CF9-C63B-D428-53480FDFB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C5F80-7697-34C2-41EE-978915577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3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BCB556-D145-17A6-AB22-08B2FE93A5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AE993F-4CD6-E4A8-6AB1-3F066DA8F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EC193-7DA5-228B-2864-9237F23F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E889B-32F0-1C7C-BB2D-64EA2DA0C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278D0B-01E6-7731-B17D-14ABE6551AC7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4B2E3099-386A-AE66-412C-9555BB954327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9D34AA6F-2C5E-2FCB-6E4A-A04700FE4DEF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041384A7-616D-13F8-B082-585300BF4565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BB5AA17E-8618-F7BD-0346-D250A8814F30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87441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32931-53B0-84B5-B672-C1E4E194F1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D92FD-9CF9-C63B-D428-53480FDFB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C5F80-7697-34C2-41EE-978915577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387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15793-B36F-755B-695A-2512C861D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3F5DCB9-D045-F739-948D-3CB531DB3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3EA7CCC-BAED-454E-F6D9-F68320663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666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55477-987B-7FB0-D432-BE53B75C8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B1C03-4D86-3B2C-9299-97566D9C4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760BA-C653-5062-5249-98F733015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32BAA-B9FF-1097-9DB1-FDEB459A4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938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3755D-29E9-59F6-A144-BFA5B0609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1818-3E1E-B5D2-2EF1-77E32DF65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BB64D3-FE43-B2B2-7551-668B2CFB7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435E4-DA6E-1474-DAAC-429B1738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2F352-F04B-D654-7E61-25442E0A5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59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D77E-8001-7C80-4554-42823A301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0F863-DF51-6E9E-9137-B20108EA5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2F820A-363A-3CA7-80C4-4D4046DC8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B33F1-31A4-FA8B-26AB-7489DE72A3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0E8D8B-64A0-9C28-2B92-AB4E752F47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F9A07B0-CECF-903A-A1C0-297F1F624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236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EDED8-D8AC-A091-B255-58129E27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77B55E-FEB7-E0F5-2922-4FC030719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3FE547-B0C8-8427-FFC5-F84951024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585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23E12F-26CC-2331-C972-9CD0F287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32E8E-BAA3-92FF-9FCD-8A0E1550F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374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44506-4F88-522A-E60A-492E2BC4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F294C-2DCA-2B16-0CA5-F45675F85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C4D9B9-0C6A-A8F6-8389-BA124F509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CE6E1-18F6-AF25-0F4D-C6780290D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DDF5EA-4D5A-4AFC-3BA8-D770BB083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73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1A044-49EA-CFB4-2738-AC0D91FC4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37C766-8004-A6BF-04F5-2A5FE59F1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35359-AB63-F495-128F-ECAB0E72A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43280-D7E9-A50A-7A50-1DB3DD5D9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56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15793-B36F-755B-695A-2512C861D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3F5DCB9-D045-F739-948D-3CB531DB3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3EA7CCC-BAED-454E-F6D9-F68320663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D0C2D5-A667-7DDC-1759-CD5886206DDD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C901A950-6D65-4006-88EE-AA381486AA20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BB560495-918F-CADD-D78A-D36119250026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43E89E62-BADC-2A9D-CD1C-66B1333C66C1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7" name="object 9">
              <a:extLst>
                <a:ext uri="{FF2B5EF4-FFF2-40B4-BE49-F238E27FC236}">
                  <a16:creationId xmlns:a16="http://schemas.microsoft.com/office/drawing/2014/main" id="{7A70017B-7458-40D7-8798-8DE8E9E51AA7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2864501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BCB556-D145-17A6-AB22-08B2FE93A5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AE993F-4CD6-E4A8-6AB1-3F066DA8F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EC193-7DA5-228B-2864-9237F23F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E889B-32F0-1C7C-BB2D-64EA2DA0C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65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8E048B9-AC70-4436-33A8-F55FA5FF7256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2679E086-76E7-9035-1144-C913609D68DA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252CDE38-ABCC-DDC7-3781-6DAF4EE3EF72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9A64219B-1A77-9AF0-50AD-E2816D1F4018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0E25BD4B-4612-6934-8944-925DD0FF5BDA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31172958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97B5817-839D-96A2-300A-AAF7039B832E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5B8AF0D4-2785-367F-8C2B-349008AB5C3B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560F69FD-7E16-078E-1FD8-366397375FA6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04E9E1F8-588F-1673-9F1E-1A243EA3C0D7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583F168F-1370-0B4A-223E-F3BC81666DC4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378132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6D3749D-249C-79C2-6FFB-F1773774CBCF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02C21979-84E7-6164-831D-50B011A2D170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8C853F63-2FA2-245D-29FF-69BB447702CF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9952E773-9248-3A05-8D3F-C207DEDCF950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6A8A0227-F936-F892-02D4-0AED3F3FE625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15787865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2002F5A-B710-7E99-CFA5-0E1004A44DDD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AD75495B-837C-581B-435C-C8A8ACEF5307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568588ED-CBAA-F5F1-AE90-868899CB1E01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5F3DCEEC-9592-8636-885E-25D62BDFF975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1AE3C9A2-2044-AFF5-1E2C-EE1497349651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22446131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C240194-A433-6396-C404-296EB065CCF6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A77CA983-E16B-4763-B7AF-23B37051ABB5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8E6C2910-7B4F-E8E3-CBF0-8313C6A609E6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6C6DE220-4C0B-1E89-802A-8986110A38FF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57F20F8D-26DC-509C-A2E6-702A07956BDD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3570119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FBEEF18-FF07-FB8F-941A-033F783ACCA6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4B2B33BF-CC4E-15AB-76A1-99D9B9ED82A6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5731B1D4-3F45-492D-450E-FE899DDBCF4A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E436827E-4A19-C6DB-F44C-2B1182919317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030A7E15-ED45-E3B6-C217-F04C5C45713C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42309778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34991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147CC90-5665-CE91-1420-EB0C75119312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718C7ACF-C12A-349E-14E6-B70A577D1586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80876D1A-CD32-4FE6-1512-84AA7D36929A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66BCC74A-E90F-BA15-E03B-C5A7D04D2D5E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4158488E-CB5B-FA97-B8AF-74303E6CD2DA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3114256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3745DE7-883D-FA16-0EA3-860D5A488CD8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1F6517F6-EF44-77B3-FF74-A313F67B6F8E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C6184537-E2CB-85A2-E47D-86E772716A94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FC1D8E0B-2BBD-4C76-EEC9-715609C27702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9FA7C228-775C-625A-FACB-644AD8681AC9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2476736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55477-987B-7FB0-D432-BE53B75C8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B1C03-4D86-3B2C-9299-97566D9C4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760BA-C653-5062-5249-98F733015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32BAA-B9FF-1097-9DB1-FDEB459A4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D225B6E-CC68-C7D6-E0E3-45CD0DC4AA3A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CE75D04F-5258-7B7B-8565-549AFD6E7E14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D83F9DB2-0D44-72DA-95DD-14DB93D6A373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1DEFA392-1FDF-DFD3-6A85-0DB6B59B16E8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7C4B5365-76B2-30A7-45DC-C31912F1BFC6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29575697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8C1B22C-E82F-9B21-BB23-F36FEC1F529F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58479714-70CB-E289-231D-E4C0841FD6E3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079CB1EF-847C-F234-3FCE-0DB32A2560A5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D3C391E9-15F0-DD67-D388-70CAC103D680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A98478E4-CF2B-C2B9-2F51-5554A1A54475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2372823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31E89-1A32-798C-9113-842DA0D27FC2}"/>
              </a:ext>
            </a:extLst>
          </p:cNvPr>
          <p:cNvSpPr txBox="1">
            <a:spLocks/>
          </p:cNvSpPr>
          <p:nvPr userDrawn="1"/>
        </p:nvSpPr>
        <p:spPr>
          <a:xfrm>
            <a:off x="8763001" y="6508751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033EE5-F397-40B0-9BD1-4907A193F433}" type="slidenum">
              <a:rPr lang="en-ZA" sz="1200" smtClean="0"/>
              <a:pPr/>
              <a:t>‹#›</a:t>
            </a:fld>
            <a:endParaRPr lang="en-ZA" sz="12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93EFA4-796C-CCBE-3C10-978B56DBFF3D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77BD181C-7352-FCD6-9D4D-82487192567D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6A6A495-8DA4-43E2-DFCD-DAE36431ADCA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034C5D1-C732-88F9-35E8-93FC1CCB85FC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05CA838E-459B-C49F-170F-B7D9F8192512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2145672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8E048B9-AC70-4436-33A8-F55FA5FF7256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2679E086-76E7-9035-1144-C913609D68DA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252CDE38-ABCC-DDC7-3781-6DAF4EE3EF72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9A64219B-1A77-9AF0-50AD-E2816D1F4018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0E25BD4B-4612-6934-8944-925DD0FF5BDA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33363089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97B5817-839D-96A2-300A-AAF7039B832E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5B8AF0D4-2785-367F-8C2B-349008AB5C3B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560F69FD-7E16-078E-1FD8-366397375FA6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04E9E1F8-588F-1673-9F1E-1A243EA3C0D7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583F168F-1370-0B4A-223E-F3BC81666DC4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1486554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6D3749D-249C-79C2-6FFB-F1773774CBCF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02C21979-84E7-6164-831D-50B011A2D170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8C853F63-2FA2-245D-29FF-69BB447702CF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9952E773-9248-3A05-8D3F-C207DEDCF950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6A8A0227-F936-F892-02D4-0AED3F3FE625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10804135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2002F5A-B710-7E99-CFA5-0E1004A44DDD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AD75495B-837C-581B-435C-C8A8ACEF5307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568588ED-CBAA-F5F1-AE90-868899CB1E01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5F3DCEEC-9592-8636-885E-25D62BDFF975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1AE3C9A2-2044-AFF5-1E2C-EE1497349651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39515430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C240194-A433-6396-C404-296EB065CCF6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A77CA983-E16B-4763-B7AF-23B37051ABB5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8E6C2910-7B4F-E8E3-CBF0-8313C6A609E6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6C6DE220-4C0B-1E89-802A-8986110A38FF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57F20F8D-26DC-509C-A2E6-702A07956BDD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6940162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FBEEF18-FF07-FB8F-941A-033F783ACCA6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4B2B33BF-CC4E-15AB-76A1-99D9B9ED82A6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5731B1D4-3F45-492D-450E-FE899DDBCF4A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E436827E-4A19-C6DB-F44C-2B1182919317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030A7E15-ED45-E3B6-C217-F04C5C45713C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18397317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5F0015A-35AB-A419-ED7F-D7011C6F2254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F0B976BF-BA88-593D-BEBC-0B10387346FC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E1D20E3C-9595-E4AF-6ECF-E22042808C36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F6E37D24-4714-58FF-31F8-2EB2DC133FBF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D0FE19D7-4865-D494-F623-D338825DE231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21149813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147CC90-5665-CE91-1420-EB0C75119312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718C7ACF-C12A-349E-14E6-B70A577D1586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80876D1A-CD32-4FE6-1512-84AA7D36929A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66BCC74A-E90F-BA15-E03B-C5A7D04D2D5E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4158488E-CB5B-FA97-B8AF-74303E6CD2DA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35224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3755D-29E9-59F6-A144-BFA5B0609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1818-3E1E-B5D2-2EF1-77E32DF65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BB64D3-FE43-B2B2-7551-668B2CFB7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435E4-DA6E-1474-DAAC-429B1738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2F352-F04B-D654-7E61-25442E0A5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92B4B9C-66ED-EECF-C54B-5DB3C79BA9D7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2F8F952C-D13E-F303-BF58-7007A3C2456B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4023134E-02E3-6A32-7053-1BE30CFA896F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DAC495A3-A0D1-42D3-2111-C4F6BC93497E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01609F6-997D-7AB6-25A8-24A438AE4593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16440969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3745DE7-883D-FA16-0EA3-860D5A488CD8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1F6517F6-EF44-77B3-FF74-A313F67B6F8E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C6184537-E2CB-85A2-E47D-86E772716A94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FC1D8E0B-2BBD-4C76-EEC9-715609C27702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9FA7C228-775C-625A-FACB-644AD8681AC9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18669345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8C1B22C-E82F-9B21-BB23-F36FEC1F529F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58479714-70CB-E289-231D-E4C0841FD6E3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079CB1EF-847C-F234-3FCE-0DB32A2560A5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D3C391E9-15F0-DD67-D388-70CAC103D680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A98478E4-CF2B-C2B9-2F51-5554A1A54475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20588527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31E89-1A32-798C-9113-842DA0D27FC2}"/>
              </a:ext>
            </a:extLst>
          </p:cNvPr>
          <p:cNvSpPr txBox="1">
            <a:spLocks/>
          </p:cNvSpPr>
          <p:nvPr userDrawn="1"/>
        </p:nvSpPr>
        <p:spPr>
          <a:xfrm>
            <a:off x="8763001" y="6508751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033EE5-F397-40B0-9BD1-4907A193F433}" type="slidenum">
              <a:rPr lang="en-ZA" sz="1200" smtClean="0"/>
              <a:pPr/>
              <a:t>‹#›</a:t>
            </a:fld>
            <a:endParaRPr lang="en-ZA" sz="12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93EFA4-796C-CCBE-3C10-978B56DBFF3D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77BD181C-7352-FCD6-9D4D-82487192567D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6A6A495-8DA4-43E2-DFCD-DAE36431ADCA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034C5D1-C732-88F9-35E8-93FC1CCB85FC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05CA838E-459B-C49F-170F-B7D9F8192512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11580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D77E-8001-7C80-4554-42823A301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0F863-DF51-6E9E-9137-B20108EA5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2F820A-363A-3CA7-80C4-4D4046DC8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B33F1-31A4-FA8B-26AB-7489DE72A3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0E8D8B-64A0-9C28-2B92-AB4E752F47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F9A07B0-CECF-903A-A1C0-297F1F624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FCED19C-563A-97CC-A09E-714887AC2C26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EE4AE0FC-7602-B112-7C9F-56AFD0C806EA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806C8D4-C12F-2E8C-7511-C01A6101094A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A6B5FAC5-B04C-3545-1AF5-06CA143B2B47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C83E593D-87E6-7E67-37CD-F09A20BBEB88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433055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EDED8-D8AC-A091-B255-58129E27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77B55E-FEB7-E0F5-2922-4FC030719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3FE547-B0C8-8427-FFC5-F84951024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B48726-8CAA-94A7-C39C-5749025A88E4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A8498B7C-2D03-5247-6DB9-00E728DD74E8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AC974382-A0F3-3D28-AD7C-1F04BF9FFD95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62082F45-CB24-94A3-1022-661147A457AC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247E302-CBB8-F185-6780-839BF0C82CC0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2357117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23E12F-26CC-2331-C972-9CD0F287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32E8E-BAA3-92FF-9FCD-8A0E1550F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00FE28C-5881-0043-4D0F-08C4123B726C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4A5AF621-3CDE-E3FA-3D14-E3C4468ADC94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8DEEED64-91F8-C038-AFAD-94C7237C33A4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041B7B57-6F95-6B6F-C510-5AB8C9A69352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9">
              <a:extLst>
                <a:ext uri="{FF2B5EF4-FFF2-40B4-BE49-F238E27FC236}">
                  <a16:creationId xmlns:a16="http://schemas.microsoft.com/office/drawing/2014/main" id="{9F3B492B-9E8D-C97F-37C2-7A69DEF75483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152968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44506-4F88-522A-E60A-492E2BC4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F294C-2DCA-2B16-0CA5-F45675F85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C4D9B9-0C6A-A8F6-8389-BA124F509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CE6E1-18F6-AF25-0F4D-C6780290D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DDF5EA-4D5A-4AFC-3BA8-D770BB083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1B3BD4-75BA-C80B-ED6E-159D26D3C07F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78ADBF17-3031-2D0E-C899-DEE1DE8E4B6B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6B5BE485-271F-CC52-8FE3-8A9DBE3686B7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CC4D22A9-3DFA-54A3-9CE4-CC8793D010B9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52BBBEBB-FE0B-EE6F-8E64-E84890590565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3585012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1A044-49EA-CFB4-2738-AC0D91FC4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37C766-8004-A6BF-04F5-2A5FE59F1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35359-AB63-F495-128F-ECAB0E72A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43280-D7E9-A50A-7A50-1DB3DD5D9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81670" y="4442490"/>
            <a:ext cx="2743200" cy="365125"/>
          </a:xfrm>
          <a:prstGeom prst="rect">
            <a:avLst/>
          </a:prstGeom>
        </p:spPr>
        <p:txBody>
          <a:bodyPr/>
          <a:lstStyle/>
          <a:p>
            <a:fld id="{BCEF39EB-EA1B-4C95-A0E8-4B845966F7C6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B1D801-7914-605E-A1BB-A3A5C5684928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B79FA817-47BE-F224-C56D-A1CC66EE0A8A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7667E0B0-3A82-8827-3100-ED049C83A0D6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277A5271-D0CC-91D2-0911-97367F807410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83946087-6604-DB1C-26DB-08813C1D8536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973030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ACA5F2-C77D-E980-0008-BA8F824CE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44443-B2CF-D0DD-A3A2-E698C508B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03687-00A0-C8CF-181B-E5C7344D88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EF39EB-EA1B-4C95-A0E8-4B845966F7C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8E6378-8B61-FA33-D92F-D94FE4C01E38}"/>
              </a:ext>
            </a:extLst>
          </p:cNvPr>
          <p:cNvSpPr txBox="1"/>
          <p:nvPr userDrawn="1"/>
        </p:nvSpPr>
        <p:spPr>
          <a:xfrm>
            <a:off x="824328" y="6388249"/>
            <a:ext cx="27570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AB800"/>
                </a:solidFill>
                <a:latin typeface="Century Gothic" panose="020B0502020202020204" pitchFamily="34" charset="0"/>
              </a:rPr>
              <a:t>Future Ready Learning</a:t>
            </a:r>
          </a:p>
        </p:txBody>
      </p:sp>
    </p:spTree>
    <p:extLst>
      <p:ext uri="{BB962C8B-B14F-4D97-AF65-F5344CB8AC3E}">
        <p14:creationId xmlns:p14="http://schemas.microsoft.com/office/powerpoint/2010/main" val="1073319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FFB61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ACA5F2-C77D-E980-0008-BA8F824CE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44443-B2CF-D0DD-A3A2-E698C508B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03687-00A0-C8CF-181B-E5C7344D88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EF39EB-EA1B-4C95-A0E8-4B845966F7C6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72E634-D668-7BAF-ECC1-46FAAB02CB67}"/>
              </a:ext>
            </a:extLst>
          </p:cNvPr>
          <p:cNvGrpSpPr/>
          <p:nvPr userDrawn="1"/>
        </p:nvGrpSpPr>
        <p:grpSpPr>
          <a:xfrm>
            <a:off x="8941372" y="6453504"/>
            <a:ext cx="2342091" cy="170815"/>
            <a:chOff x="9513873" y="6415722"/>
            <a:chExt cx="2342090" cy="170815"/>
          </a:xfrm>
        </p:grpSpPr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25ADB385-5C1A-DDA7-929B-3D1806B9E93F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>
                <a:solidFill>
                  <a:prstClr val="black"/>
                </a:solidFill>
              </a:endParaRPr>
            </a:p>
          </p:txBody>
        </p:sp>
        <p:sp>
          <p:nvSpPr>
            <p:cNvPr id="14" name="object 5">
              <a:extLst>
                <a:ext uri="{FF2B5EF4-FFF2-40B4-BE49-F238E27FC236}">
                  <a16:creationId xmlns:a16="http://schemas.microsoft.com/office/drawing/2014/main" id="{9212938D-574C-D9CF-9878-BC24D62FA36E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>
                <a:solidFill>
                  <a:prstClr val="black"/>
                </a:solidFill>
              </a:endParaRPr>
            </a:p>
          </p:txBody>
        </p:sp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D1852D89-E76D-1458-93B8-BF5ECE239344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 dirty="0">
                <a:solidFill>
                  <a:prstClr val="black"/>
                </a:solidFill>
              </a:endParaRPr>
            </a:p>
          </p:txBody>
        </p:sp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050E2546-D4F2-C7A0-42A1-6D2CE969A20D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>
                <a:solidFill>
                  <a:prstClr val="black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D8E6378-8B61-FA33-D92F-D94FE4C01E38}"/>
              </a:ext>
            </a:extLst>
          </p:cNvPr>
          <p:cNvSpPr txBox="1"/>
          <p:nvPr userDrawn="1"/>
        </p:nvSpPr>
        <p:spPr>
          <a:xfrm>
            <a:off x="824328" y="6388249"/>
            <a:ext cx="27570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AB800"/>
                </a:solidFill>
                <a:latin typeface="Century Gothic" panose="020B0502020202020204" pitchFamily="34" charset="0"/>
              </a:rPr>
              <a:t>Future Ready Learning</a:t>
            </a:r>
          </a:p>
        </p:txBody>
      </p:sp>
    </p:spTree>
    <p:extLst>
      <p:ext uri="{BB962C8B-B14F-4D97-AF65-F5344CB8AC3E}">
        <p14:creationId xmlns:p14="http://schemas.microsoft.com/office/powerpoint/2010/main" val="286761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FFB61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1595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2B365-CF93-4FBE-8095-D09D11478A3F}" type="datetimeFigureOut">
              <a:rPr lang="en-ZA" smtClean="0"/>
              <a:t>2026/03/16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EF0D9-14AC-4915-955F-26119824D80E}" type="slidenum">
              <a:rPr lang="en-ZA" smtClean="0"/>
              <a:t>‹#›</a:t>
            </a:fld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CB8A424-AF92-35BF-5FF6-2BBBE5A75B96}"/>
              </a:ext>
            </a:extLst>
          </p:cNvPr>
          <p:cNvGrpSpPr/>
          <p:nvPr userDrawn="1"/>
        </p:nvGrpSpPr>
        <p:grpSpPr>
          <a:xfrm>
            <a:off x="9011710" y="6400801"/>
            <a:ext cx="2342091" cy="170815"/>
            <a:chOff x="9513873" y="6415722"/>
            <a:chExt cx="2342090" cy="17081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1994D024-A80E-966C-12A2-739B175EFBFD}"/>
                </a:ext>
              </a:extLst>
            </p:cNvPr>
            <p:cNvSpPr/>
            <p:nvPr/>
          </p:nvSpPr>
          <p:spPr>
            <a:xfrm>
              <a:off x="1136383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EF85867B-B32C-7D0E-EAB3-E16978C63B8D}"/>
                </a:ext>
              </a:extLst>
            </p:cNvPr>
            <p:cNvSpPr/>
            <p:nvPr/>
          </p:nvSpPr>
          <p:spPr>
            <a:xfrm>
              <a:off x="10753342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6CEADC76-BAD2-6875-87C8-62BC56AA7009}"/>
                </a:ext>
              </a:extLst>
            </p:cNvPr>
            <p:cNvSpPr/>
            <p:nvPr/>
          </p:nvSpPr>
          <p:spPr>
            <a:xfrm>
              <a:off x="10124368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A5801ED1-11C1-AB68-396C-E135A9646BC5}"/>
                </a:ext>
              </a:extLst>
            </p:cNvPr>
            <p:cNvSpPr/>
            <p:nvPr/>
          </p:nvSpPr>
          <p:spPr>
            <a:xfrm>
              <a:off x="9513873" y="6415722"/>
              <a:ext cx="492125" cy="170815"/>
            </a:xfrm>
            <a:custGeom>
              <a:avLst/>
              <a:gdLst/>
              <a:ahLst/>
              <a:cxnLst/>
              <a:rect l="l" t="t" r="r" b="b"/>
              <a:pathLst>
                <a:path w="492125" h="170815">
                  <a:moveTo>
                    <a:pt x="491566" y="170560"/>
                  </a:moveTo>
                  <a:lnTo>
                    <a:pt x="245389" y="0"/>
                  </a:lnTo>
                  <a:lnTo>
                    <a:pt x="0" y="169735"/>
                  </a:lnTo>
                </a:path>
              </a:pathLst>
            </a:custGeom>
            <a:ln w="22910">
              <a:solidFill>
                <a:srgbClr val="565EAA"/>
              </a:solidFill>
            </a:ln>
          </p:spPr>
          <p:txBody>
            <a:bodyPr wrap="square" lIns="0" tIns="0" rIns="0" bIns="0" rtlCol="0"/>
            <a:lstStyle/>
            <a:p>
              <a:endParaRPr sz="1801"/>
            </a:p>
          </p:txBody>
        </p:sp>
      </p:grpSp>
    </p:spTree>
    <p:extLst>
      <p:ext uri="{BB962C8B-B14F-4D97-AF65-F5344CB8AC3E}">
        <p14:creationId xmlns:p14="http://schemas.microsoft.com/office/powerpoint/2010/main" val="311204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5F886F-B011-4FD7-A053-8A10AB771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219" y="503323"/>
            <a:ext cx="2360027" cy="83072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C8E5FA5-A184-B73C-0DAA-2A25C6CB79EC}"/>
              </a:ext>
            </a:extLst>
          </p:cNvPr>
          <p:cNvSpPr txBox="1">
            <a:spLocks/>
          </p:cNvSpPr>
          <p:nvPr/>
        </p:nvSpPr>
        <p:spPr>
          <a:xfrm>
            <a:off x="778219" y="3107357"/>
            <a:ext cx="6856577" cy="7246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How AI, FinTech, and Digital Transformation are rewriting the rules of South African Banking.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419B427-3661-6871-7C27-0441E52C60DA}"/>
              </a:ext>
            </a:extLst>
          </p:cNvPr>
          <p:cNvSpPr txBox="1">
            <a:spLocks/>
          </p:cNvSpPr>
          <p:nvPr/>
        </p:nvSpPr>
        <p:spPr>
          <a:xfrm>
            <a:off x="778219" y="1899127"/>
            <a:ext cx="6856577" cy="1082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SzPct val="12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120000"/>
              <a:buFont typeface="Calibri" panose="020F050202020403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Great Reset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10F94F8-9A9F-7CC1-B632-AA50029790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6418" y="6301719"/>
            <a:ext cx="2140492" cy="444231"/>
          </a:xfrm>
        </p:spPr>
        <p:txBody>
          <a:bodyPr/>
          <a:lstStyle>
            <a:lvl1pPr>
              <a:defRPr sz="1349">
                <a:solidFill>
                  <a:schemeClr val="accent4"/>
                </a:solidFill>
              </a:defRPr>
            </a:lvl1pPr>
          </a:lstStyle>
          <a:p>
            <a:pPr marL="0" marR="0" lvl="0" indent="0" algn="l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AB8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Future Ready Learning</a:t>
            </a:r>
          </a:p>
        </p:txBody>
      </p:sp>
    </p:spTree>
    <p:extLst>
      <p:ext uri="{BB962C8B-B14F-4D97-AF65-F5344CB8AC3E}">
        <p14:creationId xmlns:p14="http://schemas.microsoft.com/office/powerpoint/2010/main" val="265995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24DE9-5E2A-0CDE-C4E4-D299DA6EB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51F595E-105B-56A4-A4DB-F41E2413549D}"/>
              </a:ext>
            </a:extLst>
          </p:cNvPr>
          <p:cNvSpPr/>
          <p:nvPr/>
        </p:nvSpPr>
        <p:spPr>
          <a:xfrm>
            <a:off x="838200" y="1430532"/>
            <a:ext cx="3188576" cy="3464643"/>
          </a:xfrm>
          <a:prstGeom prst="roundRect">
            <a:avLst>
              <a:gd name="adj" fmla="val 4839"/>
            </a:avLst>
          </a:prstGeom>
          <a:solidFill>
            <a:srgbClr val="001C3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16729F9-1EE5-67AC-C23E-37984898749A}"/>
              </a:ext>
            </a:extLst>
          </p:cNvPr>
          <p:cNvSpPr/>
          <p:nvPr/>
        </p:nvSpPr>
        <p:spPr>
          <a:xfrm>
            <a:off x="4411715" y="1430532"/>
            <a:ext cx="3188576" cy="3464643"/>
          </a:xfrm>
          <a:prstGeom prst="roundRect">
            <a:avLst>
              <a:gd name="adj" fmla="val 4839"/>
            </a:avLst>
          </a:prstGeom>
          <a:solidFill>
            <a:srgbClr val="001C3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14A2648-FD76-A585-700F-A68249592313}"/>
              </a:ext>
            </a:extLst>
          </p:cNvPr>
          <p:cNvSpPr/>
          <p:nvPr/>
        </p:nvSpPr>
        <p:spPr>
          <a:xfrm>
            <a:off x="7985230" y="1430532"/>
            <a:ext cx="3188576" cy="3464643"/>
          </a:xfrm>
          <a:prstGeom prst="roundRect">
            <a:avLst>
              <a:gd name="adj" fmla="val 4839"/>
            </a:avLst>
          </a:prstGeom>
          <a:solidFill>
            <a:srgbClr val="001C3A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C7FB6-D904-7CC9-0DBE-B01C58509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374" y="2975957"/>
            <a:ext cx="2898228" cy="11437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ZA" dirty="0"/>
              <a:t>Qualifications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3FFD899-38A1-4695-A4BA-AABB7E65A5ED}"/>
              </a:ext>
            </a:extLst>
          </p:cNvPr>
          <p:cNvSpPr txBox="1">
            <a:spLocks/>
          </p:cNvSpPr>
          <p:nvPr/>
        </p:nvSpPr>
        <p:spPr>
          <a:xfrm>
            <a:off x="4556889" y="2794100"/>
            <a:ext cx="2898228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ZA" dirty="0"/>
              <a:t> Professional Certificates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402208B-69BD-4E8E-8C27-4E16B71DB6C9}"/>
              </a:ext>
            </a:extLst>
          </p:cNvPr>
          <p:cNvSpPr txBox="1">
            <a:spLocks/>
          </p:cNvSpPr>
          <p:nvPr/>
        </p:nvSpPr>
        <p:spPr>
          <a:xfrm>
            <a:off x="8130404" y="2867891"/>
            <a:ext cx="2898228" cy="1251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ZA" dirty="0"/>
              <a:t>Short Courses</a:t>
            </a:r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33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850390" y="2974751"/>
            <a:ext cx="849122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1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000" b="0" i="0" u="none" strike="noStrike" kern="1200" cap="none" spc="12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The Verdict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62155F-44D8-4718-AA58-9E63337D719C}"/>
              </a:ext>
            </a:extLst>
          </p:cNvPr>
          <p:cNvGrpSpPr/>
          <p:nvPr/>
        </p:nvGrpSpPr>
        <p:grpSpPr>
          <a:xfrm>
            <a:off x="375241" y="760393"/>
            <a:ext cx="704174" cy="5057737"/>
            <a:chOff x="584873" y="914811"/>
            <a:chExt cx="987986" cy="5057736"/>
          </a:xfrm>
        </p:grpSpPr>
        <p:sp>
          <p:nvSpPr>
            <p:cNvPr id="13" name="object 13"/>
            <p:cNvSpPr/>
            <p:nvPr/>
          </p:nvSpPr>
          <p:spPr>
            <a:xfrm>
              <a:off x="1162650" y="914811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80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84873" y="1873175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80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84873" y="3789903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79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85C44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162650" y="4748267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79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162650" y="2831538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79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FDB9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C28B6082-E371-DF41-0FB1-7F459B5EBD3B}"/>
              </a:ext>
            </a:extLst>
          </p:cNvPr>
          <p:cNvSpPr/>
          <p:nvPr/>
        </p:nvSpPr>
        <p:spPr>
          <a:xfrm>
            <a:off x="8812404" y="6141460"/>
            <a:ext cx="2682910" cy="567463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DA1A327-495D-51D5-A460-34C16FD70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538" y="6301719"/>
            <a:ext cx="2140492" cy="444231"/>
          </a:xfrm>
        </p:spPr>
        <p:txBody>
          <a:bodyPr/>
          <a:lstStyle>
            <a:lvl1pPr>
              <a:defRPr sz="1349">
                <a:solidFill>
                  <a:schemeClr val="accent4"/>
                </a:solidFill>
              </a:defRPr>
            </a:lvl1pPr>
          </a:lstStyle>
          <a:p>
            <a:pPr marL="0" marR="0" lvl="0" indent="0" algn="l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AB8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Future Ready Learning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2947554-1BBA-CB8D-10E8-5B8C4FBCE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390" y="3880427"/>
            <a:ext cx="9264300" cy="132556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white"/>
                </a:solidFill>
                <a:latin typeface="Century Gothic" panose="020B0502020202020204" pitchFamily="34" charset="0"/>
              </a:rPr>
              <a:t>“ The future of SA banking belongs to those who can blend the speed of AI with the empathy of human connection.”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850390" y="2122493"/>
            <a:ext cx="849122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1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000" b="0" i="0" u="none" strike="noStrike" kern="1200" cap="none" spc="124" normalizeH="0" baseline="0" noProof="0" dirty="0">
                <a:ln>
                  <a:noFill/>
                </a:ln>
                <a:solidFill>
                  <a:srgbClr val="FFB612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What’s Next?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FFB61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62155F-44D8-4718-AA58-9E63337D719C}"/>
              </a:ext>
            </a:extLst>
          </p:cNvPr>
          <p:cNvGrpSpPr/>
          <p:nvPr/>
        </p:nvGrpSpPr>
        <p:grpSpPr>
          <a:xfrm>
            <a:off x="375241" y="760393"/>
            <a:ext cx="704174" cy="5057737"/>
            <a:chOff x="584873" y="914811"/>
            <a:chExt cx="987986" cy="5057736"/>
          </a:xfrm>
        </p:grpSpPr>
        <p:sp>
          <p:nvSpPr>
            <p:cNvPr id="13" name="object 13"/>
            <p:cNvSpPr/>
            <p:nvPr/>
          </p:nvSpPr>
          <p:spPr>
            <a:xfrm>
              <a:off x="1162650" y="914811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80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EE1F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84873" y="1873175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80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F7914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84873" y="3789903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79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85C44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162650" y="4748267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79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00B0D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162650" y="2831538"/>
              <a:ext cx="410209" cy="1224280"/>
            </a:xfrm>
            <a:custGeom>
              <a:avLst/>
              <a:gdLst/>
              <a:ahLst/>
              <a:cxnLst/>
              <a:rect l="l" t="t" r="r" b="b"/>
              <a:pathLst>
                <a:path w="410209" h="1224279">
                  <a:moveTo>
                    <a:pt x="0" y="1223924"/>
                  </a:moveTo>
                  <a:lnTo>
                    <a:pt x="409714" y="610971"/>
                  </a:lnTo>
                  <a:lnTo>
                    <a:pt x="1981" y="0"/>
                  </a:lnTo>
                </a:path>
              </a:pathLst>
            </a:custGeom>
            <a:ln w="47625">
              <a:solidFill>
                <a:srgbClr val="FDB9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C28B6082-E371-DF41-0FB1-7F459B5EBD3B}"/>
              </a:ext>
            </a:extLst>
          </p:cNvPr>
          <p:cNvSpPr/>
          <p:nvPr/>
        </p:nvSpPr>
        <p:spPr>
          <a:xfrm>
            <a:off x="8812404" y="6141460"/>
            <a:ext cx="2682910" cy="567463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DA1A327-495D-51D5-A460-34C16FD70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3538" y="6301719"/>
            <a:ext cx="2140492" cy="444231"/>
          </a:xfrm>
        </p:spPr>
        <p:txBody>
          <a:bodyPr/>
          <a:lstStyle>
            <a:lvl1pPr>
              <a:defRPr sz="1349">
                <a:solidFill>
                  <a:schemeClr val="accent4"/>
                </a:solidFill>
              </a:defRPr>
            </a:lvl1pPr>
          </a:lstStyle>
          <a:p>
            <a:pPr marL="0" marR="0" lvl="0" indent="0" algn="l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AB8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Future Ready Learning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0D0584E-9CDE-EB60-D59D-1D7A36C3947B}"/>
              </a:ext>
            </a:extLst>
          </p:cNvPr>
          <p:cNvSpPr txBox="1">
            <a:spLocks/>
          </p:cNvSpPr>
          <p:nvPr/>
        </p:nvSpPr>
        <p:spPr>
          <a:xfrm>
            <a:off x="1850390" y="3028169"/>
            <a:ext cx="6191039" cy="1565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4" indent="-228604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Get future-ready with iFundi. Click the QR code or visit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www.ifundi.co.za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 view our 4IR Upskilling Programs and Workforce Planning apps and solutions</a:t>
            </a:r>
          </a:p>
          <a:p>
            <a:pPr marL="0" marR="0" lvl="0" indent="0" algn="l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C50196A9-4A2D-230F-1EAD-13373FD2C9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404" y="2168046"/>
            <a:ext cx="2521908" cy="25219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2363E-F833-3DE6-AF8F-EA984CCB4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2F0BA-F76A-FB9E-C344-565DF8C8F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7855" y="2519698"/>
            <a:ext cx="5785945" cy="2689267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The era of the physical branch is fading. We are witnessing a fundamental operating model redesign.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>
              <a:lnSpc>
                <a:spcPct val="100000"/>
              </a:lnSpc>
              <a:buClr>
                <a:srgbClr val="92D050"/>
              </a:buClr>
              <a:buFont typeface="Segoe UI Semilight" panose="020B0402040204020203" pitchFamily="34" charset="0"/>
              <a:buChar char="˃"/>
            </a:pPr>
            <a:r>
              <a:rPr lang="en-US" sz="1800" b="1" dirty="0"/>
              <a:t>Digital First: </a:t>
            </a:r>
            <a:r>
              <a:rPr lang="en-US" sz="1800" dirty="0"/>
              <a:t>Massive migration from </a:t>
            </a:r>
            <a:r>
              <a:rPr lang="en-US" sz="1800" dirty="0" err="1"/>
              <a:t>Dhysical</a:t>
            </a:r>
            <a:r>
              <a:rPr lang="en-US" sz="1800" dirty="0"/>
              <a:t> branches</a:t>
            </a:r>
          </a:p>
          <a:p>
            <a:pPr>
              <a:lnSpc>
                <a:spcPct val="100000"/>
              </a:lnSpc>
              <a:buClr>
                <a:srgbClr val="92D050"/>
              </a:buClr>
              <a:buFont typeface="Segoe UI Semilight" panose="020B0402040204020203" pitchFamily="34" charset="0"/>
              <a:buChar char="˃"/>
            </a:pPr>
            <a:r>
              <a:rPr lang="en-US" sz="1800" b="1" dirty="0"/>
              <a:t>Efficiency: </a:t>
            </a:r>
            <a:r>
              <a:rPr lang="en-US" sz="1800" dirty="0"/>
              <a:t>Automation of routine tasks is driving down</a:t>
            </a:r>
          </a:p>
          <a:p>
            <a:pPr>
              <a:lnSpc>
                <a:spcPct val="100000"/>
              </a:lnSpc>
              <a:buClr>
                <a:srgbClr val="92D050"/>
              </a:buClr>
              <a:buFont typeface="Segoe UI Semilight" panose="020B0402040204020203" pitchFamily="34" charset="0"/>
              <a:buChar char="˃"/>
            </a:pPr>
            <a:r>
              <a:rPr lang="en-US" sz="1800" b="1" dirty="0"/>
              <a:t>Data Led: </a:t>
            </a:r>
            <a:r>
              <a:rPr lang="en-US" sz="1800" dirty="0"/>
              <a:t>Decisions ore now Dowered </a:t>
            </a:r>
            <a:r>
              <a:rPr lang="en-US" sz="1800" dirty="0" err="1"/>
              <a:t>bv</a:t>
            </a:r>
            <a:r>
              <a:rPr lang="en-US" sz="1800" dirty="0"/>
              <a:t> real-time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D6BAB0-0C15-C8BA-55EA-8C3806602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Shift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0790B24-E5B4-15E3-48C2-D0D06B5670A4}"/>
              </a:ext>
            </a:extLst>
          </p:cNvPr>
          <p:cNvSpPr txBox="1">
            <a:spLocks/>
          </p:cNvSpPr>
          <p:nvPr/>
        </p:nvSpPr>
        <p:spPr>
          <a:xfrm>
            <a:off x="5567855" y="1910404"/>
            <a:ext cx="5181600" cy="4674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0B0F0"/>
                </a:solidFill>
              </a:rPr>
              <a:t>From bricks to clicks</a:t>
            </a:r>
            <a:endParaRPr lang="en-ZA" sz="2000" b="1" dirty="0">
              <a:solidFill>
                <a:srgbClr val="00B0F0"/>
              </a:solidFill>
            </a:endParaRPr>
          </a:p>
          <a:p>
            <a:pPr marL="285750" indent="-285750"/>
            <a:endParaRPr lang="en-ZA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6137AB-DE7D-CE08-C657-4A2935FBE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10404"/>
            <a:ext cx="4296650" cy="3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91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3DBFF-40C9-6853-FBE0-E6BD60CF9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5379A-5079-F79C-8ACD-E0E6A1741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1" y="1939160"/>
            <a:ext cx="4550546" cy="313733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It's not just automation; it's reinvention. GenAI is moving beyond chatbots to create hyper- personalized financial advice.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Banks are using AI to predict your needs before you even know them, turning routine banking into a tailored concierge service.</a:t>
            </a:r>
            <a:endParaRPr lang="en-ZA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D217A1-F70B-9627-BD0F-93FEEAAE5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AI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EA3FFE-E524-3768-857F-0D4743DCF1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85"/>
          <a:stretch>
            <a:fillRect/>
          </a:stretch>
        </p:blipFill>
        <p:spPr>
          <a:xfrm>
            <a:off x="6248982" y="0"/>
            <a:ext cx="59430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13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B6571-0FDD-E6AC-417A-324BBB980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08F49BC-2D63-9674-717F-347324FEA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Customer Obsession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3C8F43-C0E4-165C-507F-BA25AFE6E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428" y="1939160"/>
            <a:ext cx="4569372" cy="3589312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DC1E2E7-71F3-8D16-02A3-7A6ADE923ED7}"/>
              </a:ext>
            </a:extLst>
          </p:cNvPr>
          <p:cNvSpPr txBox="1">
            <a:spLocks/>
          </p:cNvSpPr>
          <p:nvPr/>
        </p:nvSpPr>
        <p:spPr>
          <a:xfrm>
            <a:off x="838201" y="1939160"/>
            <a:ext cx="5546834" cy="3589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92D050"/>
              </a:buClr>
              <a:buFont typeface="Segoe UI Semilight" panose="020B0402040204020203" pitchFamily="34" charset="0"/>
              <a:buChar char="˃"/>
            </a:pPr>
            <a:r>
              <a:rPr lang="en-US" sz="1800" b="1" dirty="0"/>
              <a:t>Hyper-Personalization: </a:t>
            </a:r>
            <a:r>
              <a:rPr lang="en-US" sz="1800" dirty="0"/>
              <a:t>Products are no longer ‘one size fits all.’</a:t>
            </a:r>
          </a:p>
          <a:p>
            <a:pPr>
              <a:lnSpc>
                <a:spcPct val="100000"/>
              </a:lnSpc>
              <a:buClr>
                <a:srgbClr val="92D050"/>
              </a:buClr>
              <a:buFont typeface="Segoe UI Semilight" panose="020B0402040204020203" pitchFamily="34" charset="0"/>
              <a:buChar char="˃"/>
            </a:pPr>
            <a:r>
              <a:rPr lang="en-US" sz="1800" b="1" dirty="0"/>
              <a:t>Frictionless UX: </a:t>
            </a:r>
            <a:r>
              <a:rPr lang="en-US" sz="1800" dirty="0"/>
              <a:t>The goal is zero-effort banking. Biometrics and instant approvals are the standard.</a:t>
            </a:r>
          </a:p>
          <a:p>
            <a:pPr>
              <a:lnSpc>
                <a:spcPct val="100000"/>
              </a:lnSpc>
              <a:buClr>
                <a:srgbClr val="92D050"/>
              </a:buClr>
              <a:buFont typeface="Segoe UI Semilight" panose="020B0402040204020203" pitchFamily="34" charset="0"/>
              <a:buChar char="˃"/>
            </a:pPr>
            <a:r>
              <a:rPr lang="en-US" sz="1800" b="1" dirty="0"/>
              <a:t>Beyond Banking: </a:t>
            </a:r>
            <a:r>
              <a:rPr lang="en-US" sz="1800" dirty="0"/>
              <a:t>Apps are becoming lifestyle platforms offering telco, energy, and shopping services.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5978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B7BE4-21E8-00CB-C725-69AEB2337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EBFC96-6DAC-EA94-228C-BCBFF88FD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926455"/>
            <a:ext cx="5092823" cy="311851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Collaboration is the new competition. Traditional banks are partnering with agile </a:t>
            </a:r>
            <a:r>
              <a:rPr lang="en-US" sz="1800" dirty="0" err="1"/>
              <a:t>FinTechs</a:t>
            </a:r>
            <a:r>
              <a:rPr lang="en-US" sz="1800" dirty="0"/>
              <a:t> to unlock new markets.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From the rise of digital wallets to the acquisition of  nimble startups, the ecosystem is expanding to include the unbanked and underbanked.</a:t>
            </a:r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E2CD1B-38D6-07EA-3984-0AD8D9063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Fintech Wave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08D0B8-4556-F3FD-9F93-5C6BD6519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593" y="0"/>
            <a:ext cx="585140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0C0AD0-46D2-757D-9EF1-789D886BE9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794"/>
          <a:stretch>
            <a:fillRect/>
          </a:stretch>
        </p:blipFill>
        <p:spPr>
          <a:xfrm>
            <a:off x="6340593" y="0"/>
            <a:ext cx="5851407" cy="685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76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37C8C-97B1-28FD-3D3B-A762717E2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49DE4B4-62DD-36EB-CC1F-98C110ABF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Ecosystem Players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3730AF4-6B18-8810-1186-21A9F50CB39A}"/>
              </a:ext>
            </a:extLst>
          </p:cNvPr>
          <p:cNvSpPr/>
          <p:nvPr/>
        </p:nvSpPr>
        <p:spPr>
          <a:xfrm>
            <a:off x="838200" y="2278430"/>
            <a:ext cx="3188576" cy="3464643"/>
          </a:xfrm>
          <a:prstGeom prst="roundRect">
            <a:avLst>
              <a:gd name="adj" fmla="val 4839"/>
            </a:avLst>
          </a:prstGeom>
          <a:solidFill>
            <a:srgbClr val="001C3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3451C5-7222-B82B-3465-98E07FFEB794}"/>
              </a:ext>
            </a:extLst>
          </p:cNvPr>
          <p:cNvSpPr/>
          <p:nvPr/>
        </p:nvSpPr>
        <p:spPr>
          <a:xfrm>
            <a:off x="4411715" y="2278430"/>
            <a:ext cx="3188576" cy="3464643"/>
          </a:xfrm>
          <a:prstGeom prst="roundRect">
            <a:avLst>
              <a:gd name="adj" fmla="val 4839"/>
            </a:avLst>
          </a:prstGeom>
          <a:solidFill>
            <a:srgbClr val="001C3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4B013A-EADE-C5A6-0A09-4E9203D913BF}"/>
              </a:ext>
            </a:extLst>
          </p:cNvPr>
          <p:cNvSpPr/>
          <p:nvPr/>
        </p:nvSpPr>
        <p:spPr>
          <a:xfrm>
            <a:off x="7985230" y="2278430"/>
            <a:ext cx="3188576" cy="3464643"/>
          </a:xfrm>
          <a:prstGeom prst="roundRect">
            <a:avLst>
              <a:gd name="adj" fmla="val 4839"/>
            </a:avLst>
          </a:prstGeom>
          <a:solidFill>
            <a:srgbClr val="001C3A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2607F8-1D8D-B7A3-9294-EC9A2A82D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374" y="4174008"/>
            <a:ext cx="2898228" cy="1325563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prstClr val="white"/>
                </a:solidFill>
              </a:rPr>
              <a:t>FNB, Absa, Nedbank, Standard Bank.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white"/>
                </a:solidFill>
              </a:rPr>
              <a:t>They are aggressively transforming, closing branches, and investing billions in IT to defend their market share.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07A92E8-D069-C16B-8740-07126B391A2C}"/>
              </a:ext>
            </a:extLst>
          </p:cNvPr>
          <p:cNvSpPr txBox="1">
            <a:spLocks/>
          </p:cNvSpPr>
          <p:nvPr/>
        </p:nvSpPr>
        <p:spPr>
          <a:xfrm>
            <a:off x="4556889" y="4174010"/>
            <a:ext cx="2898228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 err="1">
                <a:solidFill>
                  <a:prstClr val="white"/>
                </a:solidFill>
              </a:rPr>
              <a:t>TymeBank</a:t>
            </a:r>
            <a:r>
              <a:rPr lang="en-US" sz="1400" b="1" dirty="0">
                <a:solidFill>
                  <a:prstClr val="white"/>
                </a:solidFill>
              </a:rPr>
              <a:t>, Bank Zero, Discovery Bank.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prstClr val="white"/>
                </a:solidFill>
              </a:rPr>
              <a:t>Digital-only natives. They operate with lower costs and offer competitive rates forcing the giants to adapt.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B1E7FF0-F846-5302-1CD8-84812F47FBAE}"/>
              </a:ext>
            </a:extLst>
          </p:cNvPr>
          <p:cNvSpPr txBox="1">
            <a:spLocks/>
          </p:cNvSpPr>
          <p:nvPr/>
        </p:nvSpPr>
        <p:spPr>
          <a:xfrm>
            <a:off x="8130404" y="4174008"/>
            <a:ext cx="2898228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 err="1">
                <a:solidFill>
                  <a:prstClr val="white"/>
                </a:solidFill>
              </a:rPr>
              <a:t>Lesaka</a:t>
            </a:r>
            <a:r>
              <a:rPr lang="en-US" sz="1400" b="1" dirty="0">
                <a:solidFill>
                  <a:prstClr val="white"/>
                </a:solidFill>
              </a:rPr>
              <a:t>, </a:t>
            </a:r>
            <a:r>
              <a:rPr lang="en-US" sz="1400" b="1" dirty="0" err="1">
                <a:solidFill>
                  <a:prstClr val="white"/>
                </a:solidFill>
              </a:rPr>
              <a:t>Yoco</a:t>
            </a:r>
            <a:r>
              <a:rPr lang="en-US" sz="1400" b="1" dirty="0">
                <a:solidFill>
                  <a:prstClr val="white"/>
                </a:solidFill>
              </a:rPr>
              <a:t>, Stitch.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 err="1">
                <a:solidFill>
                  <a:prstClr val="white"/>
                </a:solidFill>
              </a:rPr>
              <a:t>FinTechs</a:t>
            </a:r>
            <a:r>
              <a:rPr lang="en-US" sz="1400" dirty="0">
                <a:solidFill>
                  <a:prstClr val="white"/>
                </a:solidFill>
              </a:rPr>
              <a:t> that power the payments infrastructure and financial inclusion, often bridging the gap for the informal sector.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AF6E170-9FF8-E81E-F6FB-65D6587FCBD3}"/>
              </a:ext>
            </a:extLst>
          </p:cNvPr>
          <p:cNvSpPr txBox="1">
            <a:spLocks/>
          </p:cNvSpPr>
          <p:nvPr/>
        </p:nvSpPr>
        <p:spPr>
          <a:xfrm>
            <a:off x="1018194" y="3549691"/>
            <a:ext cx="2898228" cy="475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00B0F0"/>
                </a:solidFill>
              </a:rPr>
              <a:t>The Big Four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20454F2-8651-89FE-268D-24FE2CE49C76}"/>
              </a:ext>
            </a:extLst>
          </p:cNvPr>
          <p:cNvSpPr txBox="1">
            <a:spLocks/>
          </p:cNvSpPr>
          <p:nvPr/>
        </p:nvSpPr>
        <p:spPr>
          <a:xfrm>
            <a:off x="4591709" y="3549694"/>
            <a:ext cx="2898228" cy="766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00B0F0"/>
                </a:solidFill>
              </a:rPr>
              <a:t>The Challengers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D05320A-686C-CDCD-E6FA-F63FCB25B8EC}"/>
              </a:ext>
            </a:extLst>
          </p:cNvPr>
          <p:cNvSpPr txBox="1">
            <a:spLocks/>
          </p:cNvSpPr>
          <p:nvPr/>
        </p:nvSpPr>
        <p:spPr>
          <a:xfrm>
            <a:off x="8165224" y="3549693"/>
            <a:ext cx="2898228" cy="3099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00B0F0"/>
                </a:solidFill>
              </a:rPr>
              <a:t>The Enablers</a:t>
            </a:r>
          </a:p>
        </p:txBody>
      </p:sp>
      <p:pic>
        <p:nvPicPr>
          <p:cNvPr id="8" name="Graphic 7" descr="Handshake with solid fill">
            <a:extLst>
              <a:ext uri="{FF2B5EF4-FFF2-40B4-BE49-F238E27FC236}">
                <a16:creationId xmlns:a16="http://schemas.microsoft.com/office/drawing/2014/main" id="{484DDB88-948C-2ECA-9850-558C93793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35744" y="2485008"/>
            <a:ext cx="687548" cy="687548"/>
          </a:xfrm>
          <a:prstGeom prst="rect">
            <a:avLst/>
          </a:prstGeom>
        </p:spPr>
      </p:pic>
      <p:pic>
        <p:nvPicPr>
          <p:cNvPr id="16" name="Graphic 15" descr="Smart Phone with solid fill">
            <a:extLst>
              <a:ext uri="{FF2B5EF4-FFF2-40B4-BE49-F238E27FC236}">
                <a16:creationId xmlns:a16="http://schemas.microsoft.com/office/drawing/2014/main" id="{369BDA88-9CEC-9080-C569-0F08D2F7A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4928" y="2485008"/>
            <a:ext cx="687548" cy="687548"/>
          </a:xfrm>
          <a:prstGeom prst="rect">
            <a:avLst/>
          </a:prstGeom>
        </p:spPr>
      </p:pic>
      <p:pic>
        <p:nvPicPr>
          <p:cNvPr id="20" name="Graphic 19" descr="Greek Temple with solid fill">
            <a:extLst>
              <a:ext uri="{FF2B5EF4-FFF2-40B4-BE49-F238E27FC236}">
                <a16:creationId xmlns:a16="http://schemas.microsoft.com/office/drawing/2014/main" id="{210F8D93-F837-7842-040F-C7D3F68087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88714" y="2485008"/>
            <a:ext cx="687548" cy="68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58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F9173-248E-A6C3-D5C6-C539B0925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4FE38-06B8-4F65-7BA6-A334F7DE9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1" y="1926455"/>
            <a:ext cx="4712368" cy="36590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92D050"/>
              </a:buClr>
              <a:buFont typeface="Century Gothic" panose="020B0502020202020204" pitchFamily="34" charset="0"/>
              <a:buChar char="&gt;"/>
            </a:pPr>
            <a:r>
              <a:rPr lang="en-US" sz="1800" b="1" dirty="0"/>
              <a:t>The Threat Landscape: </a:t>
            </a:r>
            <a:r>
              <a:rPr lang="en-US" sz="1800" dirty="0"/>
              <a:t>As digital volume explodes so does the attack surface for fraudsters and hackers.</a:t>
            </a:r>
          </a:p>
          <a:p>
            <a:pPr>
              <a:lnSpc>
                <a:spcPct val="100000"/>
              </a:lnSpc>
              <a:buClr>
                <a:srgbClr val="92D050"/>
              </a:buClr>
              <a:buFont typeface="Century Gothic" panose="020B0502020202020204" pitchFamily="34" charset="0"/>
              <a:buChar char="&gt;"/>
            </a:pPr>
            <a:r>
              <a:rPr lang="en-US" sz="1800" b="1" dirty="0"/>
              <a:t>AI Defense: </a:t>
            </a:r>
            <a:r>
              <a:rPr lang="en-US" sz="1800" dirty="0"/>
              <a:t>Banks are deploying AI to detect fraud in </a:t>
            </a:r>
            <a:r>
              <a:rPr lang="en-US" sz="1800" dirty="0" err="1"/>
              <a:t>mileseconds</a:t>
            </a:r>
            <a:r>
              <a:rPr lang="en-US" sz="1800" dirty="0"/>
              <a:t>, reducing false positives and catching complex attacks.</a:t>
            </a:r>
          </a:p>
          <a:p>
            <a:pPr>
              <a:lnSpc>
                <a:spcPct val="100000"/>
              </a:lnSpc>
              <a:buClr>
                <a:srgbClr val="92D050"/>
              </a:buClr>
              <a:buFont typeface="Century Gothic" panose="020B0502020202020204" pitchFamily="34" charset="0"/>
              <a:buChar char="&gt;"/>
            </a:pPr>
            <a:r>
              <a:rPr lang="en-US" sz="1800" b="1" dirty="0"/>
              <a:t>Trust is Currency: </a:t>
            </a:r>
            <a:r>
              <a:rPr lang="en-US" sz="1800" dirty="0"/>
              <a:t>In a digital world security isn’t just IT – it’s the core of the brand promise.</a:t>
            </a:r>
          </a:p>
          <a:p>
            <a:pPr>
              <a:lnSpc>
                <a:spcPct val="100000"/>
              </a:lnSpc>
              <a:buClr>
                <a:srgbClr val="92D050"/>
              </a:buClr>
              <a:buFont typeface="Century Gothic" panose="020B0502020202020204" pitchFamily="34" charset="0"/>
              <a:buChar char="&gt;"/>
            </a:pPr>
            <a:endParaRPr lang="en-US" sz="1800" dirty="0"/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55094E5-868C-26E4-8424-175159D19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Cyber Resilience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B0E039-9AF2-BA7F-C8CD-AAEF56311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433" y="1926454"/>
            <a:ext cx="4712369" cy="36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44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300BE-0FB2-0A9D-6F18-9BC38C58E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0E245B-E643-1F4E-D6AC-254C785A0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1" y="1939160"/>
            <a:ext cx="4550546" cy="313733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dirty="0"/>
              <a:t>The workforce is transforming. Routine processing jobs are fading, but a massive demand for new skills is emerging.</a:t>
            </a:r>
          </a:p>
          <a:p>
            <a:pPr marL="0" indent="0">
              <a:lnSpc>
                <a:spcPct val="100000"/>
              </a:lnSpc>
              <a:buNone/>
            </a:pPr>
            <a:endParaRPr lang="en-GB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1800" dirty="0"/>
              <a:t>Hot Skills: Data Science, Cyber Security, UX Design, and Ethical AI Governance	The mandate is clear Upskill or be left behind.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F78E562-5F09-A439-50B2-CC389B8F2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Human Impact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7B51E1-F204-4E59-92B7-599E8B0C21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2" b="1"/>
          <a:stretch>
            <a:fillRect/>
          </a:stretch>
        </p:blipFill>
        <p:spPr>
          <a:xfrm>
            <a:off x="6130837" y="0"/>
            <a:ext cx="60611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37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84037F-A4B7-F7EB-3B46-990080D77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The Digital Skills Intermediary</a:t>
            </a:r>
          </a:p>
        </p:txBody>
      </p:sp>
      <p:graphicFrame>
        <p:nvGraphicFramePr>
          <p:cNvPr id="9" name="Text Placeholder 3">
            <a:extLst>
              <a:ext uri="{FF2B5EF4-FFF2-40B4-BE49-F238E27FC236}">
                <a16:creationId xmlns:a16="http://schemas.microsoft.com/office/drawing/2014/main" id="{D5612F13-5FAC-4174-0649-03AFE0BAB1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438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875501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2B613EA-0B02-4169-957A-EA214E50FB11}">
  <we:reference id="wa200006000" version="1.2.1.0" store="en-US" storeType="OMEX"/>
  <we:alternateReferences>
    <we:reference id="wa200006000" version="1.2.1.0" store="wa200006000" storeType="OMEX"/>
  </we:alternateReferences>
  <we:properties>
    <we:property name="document_UID" value="&quot;79bf72bf-b74f-4bd6-a9f4-de3dde3cc169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13024</TotalTime>
  <Words>499</Words>
  <Application>Microsoft Office PowerPoint</Application>
  <PresentationFormat>Widescreen</PresentationFormat>
  <Paragraphs>54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Century Gothic</vt:lpstr>
      <vt:lpstr>Segoe UI Semilight</vt:lpstr>
      <vt:lpstr>Custom Design</vt:lpstr>
      <vt:lpstr>1_Custom Design</vt:lpstr>
      <vt:lpstr>Office Theme</vt:lpstr>
      <vt:lpstr>1_Office Theme</vt:lpstr>
      <vt:lpstr>PowerPoint Presentation</vt:lpstr>
      <vt:lpstr>The Big Shift</vt:lpstr>
      <vt:lpstr>Generative AI</vt:lpstr>
      <vt:lpstr>Customer Obsession</vt:lpstr>
      <vt:lpstr>The Fintech Wave</vt:lpstr>
      <vt:lpstr>The Ecosystem Players</vt:lpstr>
      <vt:lpstr>Cyber Resilience</vt:lpstr>
      <vt:lpstr>The Human Impact</vt:lpstr>
      <vt:lpstr>The Digital Skills Intermediary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Mpho Kgoete</cp:lastModifiedBy>
  <cp:revision>348</cp:revision>
  <cp:lastPrinted>2025-02-12T12:26:59Z</cp:lastPrinted>
  <dcterms:created xsi:type="dcterms:W3CDTF">2022-12-07T13:25:34Z</dcterms:created>
  <dcterms:modified xsi:type="dcterms:W3CDTF">2026-03-16T08:40:41Z</dcterms:modified>
</cp:coreProperties>
</file>